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all put out equal efforts throughout the project but for this presentation I'm going to explain the theory part, Vincent will be doing the problems, solutions and improvements And Jun will do the demo part.</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81d0b49be9_1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1d0b49be9_1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81d0b49be9_1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1d0b49be9_1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OpenCV (Open Source Computer Vision) is a library of programming functions for real-time computer vision. The face detection part of the project was made using an OpenCV Library  and python model face-recognition. The reason was that most Face APIs are restricted to doing detection on pictures only,  the project was required to have face recognition done on a live video to speed up the process  and achieve real-time face recognition.</a:t>
            </a:r>
            <a:endParaRPr lang="en-US"/>
          </a:p>
          <a:p>
            <a:pPr marL="0" lvl="0" indent="0" algn="l" rtl="0">
              <a:spcBef>
                <a:spcPts val="0"/>
              </a:spcBef>
              <a:spcAft>
                <a:spcPts val="0"/>
              </a:spcAft>
              <a:buNone/>
            </a:pPr>
          </a:p>
          <a:p>
            <a:pPr marL="0" lvl="0" indent="0" algn="l" rtl="0">
              <a:spcBef>
                <a:spcPts val="0"/>
              </a:spcBef>
              <a:spcAft>
                <a:spcPts val="0"/>
              </a:spcAft>
              <a:buNone/>
            </a:pPr>
            <a:r>
              <a:rPr lang="en-US"/>
              <a:t>The OpenCV library proved to be flexible enough for the project as it can accurately detect a face in real time and highlight it by drawing a rectangle around the faces passing by. While faces are being detected, the application analyzes every video frame for face recognition.</a:t>
            </a:r>
            <a:endParaRPr lang="en-US"/>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81d0b49be9_1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d0b49be9_1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works almost real-time on CPU.</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Simple Architecture.</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Detects faces at different scales.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Disadvantages: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The major drawback of this method is that it gives a lot of False predictions.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Doesn’t work on non-frontal images.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Doesn’t work under occlusion.</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hjjjjjjjjjjjjjjjjjjju</a:t>
            </a:r>
            <a:endParaRPr sz="10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81d0b49be9_1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1d0b49be9_1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The face_recognition module was built using dlib’s state-of-the-art face recognition built with deep learning. The model has an accuracy of 99.38% on the Labeled Faces in the Wild benchmark.</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face _recognition model is based on pre-trained models, meaning that the software develops rules for identification of faces based on a database of facial images.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This was possible through the increase in the availability of facial images at higher quality and the increase in computing power to process large amounts of data.</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face recognition model is trained on adults and does not work very well on children. It tends to mix up children quite easy using the default comparison threshold of 0.6.</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81d0b49be9_1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1d0b49be9_1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Works very well for frontal and slightly non-frontal faces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Works under small occlusion</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Easy to implement</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Disadvantages: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It does not detect small faces as it is trained for a minimum face size of 80×80.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bounding box often excludes part of forehead and even part of chin.</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Does not work for side face and extreme non-frontal faces, like looking down or up.</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81d0b49be9_1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1d0b49be9_1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81d0b49be9_1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d0b49be9_1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81d0b49be9_1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1d0b49be9_1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 name="Shape 163"/>
        <p:cNvGrpSpPr/>
        <p:nvPr/>
      </p:nvGrpSpPr>
      <p:grpSpPr>
        <a:xfrm>
          <a:off x="0" y="0"/>
          <a:ext cx="0" cy="0"/>
          <a:chOff x="0" y="0"/>
          <a:chExt cx="0" cy="0"/>
        </a:xfrm>
      </p:grpSpPr>
      <p:sp>
        <p:nvSpPr>
          <p:cNvPr id="164" name="Google Shape;164;g81d0b49be9_1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1d0b49be9_1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 face: stores the known personal information, which includes  id, first name, last name, face feature encoding and whether this person is a friend or a foe.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check_table:  stores record of known person who accesses the surveillance area including first name, last name, accessing date and time.</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unknown: stores the unknown personal information. It includes id, name, face feature encoding, accessing date and time and the image filename taking for the unknown person.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2 tables for the 2 way authentication system:</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users:  stores the information of a registered user (id, username, password, encoding, gid).</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usergroups: stores the user group information, it can be used as permission control.</a:t>
            </a:r>
            <a:endParaRPr sz="1000"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81d0b49be9_1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1d0b49be9_1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We utilized a “isfriend” variable in the mysql_functions.py and a column in the database table face. The value 1, means a friend, 0 means a foe. If a face is recognized as a known face means we found a match in our database, we will check the value of “isfriend” to determine which group the person is in. The result will then be displayed on the screen with a labeled frame around the detected face in the frame.</a:t>
            </a:r>
            <a:endParaRPr lang="en-US"/>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80d55105aa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0d55105aa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81d0b49be9_1_1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d0b49be9_1_1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We implemented 2 methods for the alert system.</a:t>
            </a:r>
            <a:endParaRPr lang="en-US"/>
          </a:p>
          <a:p>
            <a:pPr marL="0" lvl="0" indent="0" algn="l" rtl="0">
              <a:lnSpc>
                <a:spcPct val="150000"/>
              </a:lnSpc>
              <a:spcBef>
                <a:spcPts val="0"/>
              </a:spcBef>
              <a:spcAft>
                <a:spcPts val="0"/>
              </a:spcAft>
              <a:buNone/>
            </a:pPr>
          </a:p>
          <a:p>
            <a:pPr marL="0" lvl="0" indent="0" algn="l" rtl="0">
              <a:lnSpc>
                <a:spcPct val="150000"/>
              </a:lnSpc>
              <a:spcBef>
                <a:spcPts val="0"/>
              </a:spcBef>
              <a:spcAft>
                <a:spcPts val="0"/>
              </a:spcAft>
              <a:buNone/>
            </a:pPr>
            <a:r>
              <a:rPr lang="en-US"/>
              <a:t>When a foe is found in one frame, the code will initiate a new thread to play the drip.ogg one time, which is an audio file commonly used in Linux alarm systems. </a:t>
            </a:r>
            <a:endParaRPr lang="en-US"/>
          </a:p>
          <a:p>
            <a:pPr marL="0" lvl="0" indent="0" algn="l" rtl="0">
              <a:lnSpc>
                <a:spcPct val="150000"/>
              </a:lnSpc>
              <a:spcBef>
                <a:spcPts val="0"/>
              </a:spcBef>
              <a:spcAft>
                <a:spcPts val="0"/>
              </a:spcAft>
              <a:buNone/>
            </a:pPr>
          </a:p>
          <a:p>
            <a:pPr marL="0" lvl="0" indent="0" algn="l" rtl="0">
              <a:lnSpc>
                <a:spcPct val="150000"/>
              </a:lnSpc>
              <a:spcBef>
                <a:spcPts val="0"/>
              </a:spcBef>
              <a:spcAft>
                <a:spcPts val="0"/>
              </a:spcAft>
              <a:buNone/>
            </a:pPr>
            <a:r>
              <a:rPr lang="en-US"/>
              <a:t>An alerting email will be sent to the administrator's email address, when one foe is recognized for the first time in a certain day. </a:t>
            </a:r>
            <a:endParaRPr lang="en-US"/>
          </a:p>
          <a:p>
            <a:pPr marL="0" lvl="0" indent="0" algn="l" rtl="0">
              <a:lnSpc>
                <a:spcPct val="150000"/>
              </a:lnSpc>
              <a:spcBef>
                <a:spcPts val="0"/>
              </a:spcBef>
              <a:spcAft>
                <a:spcPts val="0"/>
              </a:spcAft>
              <a:buNone/>
            </a:pPr>
          </a:p>
          <a:p>
            <a:pPr marL="0" lvl="0" indent="0" algn="l" rtl="0">
              <a:lnSpc>
                <a:spcPct val="150000"/>
              </a:lnSpc>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81d0b49be9_1_2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1d0b49be9_1_2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The sign up process includes sanitizing user input (username, password and the image file to upload), it compares the username with the database table “users”, makes sure the username is unique in the database. If it does not find a match in the database, it will extract the face feature in the image file and hash the password. Then a record of users will be inserted into the users table. </a:t>
            </a:r>
            <a:endParaRPr lang="en-US"/>
          </a:p>
          <a:p>
            <a:pPr marL="0" lvl="0" indent="0" algn="l" rtl="0">
              <a:lnSpc>
                <a:spcPct val="150000"/>
              </a:lnSpc>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81d0b49be9_1_2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1d0b49be9_1_2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t>The sign in function is composed by sanitizing user input, username and password comparing the respective data in the database table users. When the SIGN IN  button is clicked,  It queries the database by the username which is stored in the database in plain text. If found a match, it will continue to call the hash function to decode the password in the database, if the password and username all  match with the record in the database, a new window will pop up to verify the user's face. At the same time, the camera will be turned on to capture the face exposed. Click on the button Capture, the feature of the face  will be extracted. When a user clicks on  submit, the code will compare the username, password again, and the captured face feature with the  encoding of this user's face which was stored in the database  in the signup process. Only when all three credentials are verified, the user  is allowed to login the system</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80d55105aa_0_1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0d55105aa_0_1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81d0b49be9_1_2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1d0b49be9_1_2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Opencv doesn’t work with environments that is written in Qt. </a:t>
            </a:r>
            <a:endParaRPr lang="en-US"/>
          </a:p>
          <a:p>
            <a:pPr marL="0" lvl="0" indent="0" algn="l" rtl="0">
              <a:spcBef>
                <a:spcPts val="0"/>
              </a:spcBef>
              <a:spcAft>
                <a:spcPts val="0"/>
              </a:spcAft>
              <a:buNone/>
            </a:pPr>
            <a:r>
              <a:rPr lang="en-US"/>
              <a:t>An example of that is Kde plasma desktop environment.</a:t>
            </a:r>
            <a:endParaRPr lang="en-US"/>
          </a:p>
          <a:p>
            <a:pPr marL="0" lvl="0" indent="0" algn="l" rtl="0">
              <a:spcBef>
                <a:spcPts val="0"/>
              </a:spcBef>
              <a:spcAft>
                <a:spcPts val="0"/>
              </a:spcAft>
              <a:buNone/>
            </a:pPr>
            <a:r>
              <a:rPr lang="en-US"/>
              <a:t>Only solution is to use operating system that uses GTK environment (i.e Ubuntu gnome environment (during the time of the writing, might have changed since then.)</a:t>
            </a:r>
            <a:endParaRPr lang="en-US"/>
          </a:p>
          <a:p>
            <a:pPr marL="0" lvl="0" indent="0" algn="l" rtl="0">
              <a:spcBef>
                <a:spcPts val="0"/>
              </a:spcBef>
              <a:spcAft>
                <a:spcPts val="0"/>
              </a:spcAft>
              <a:buNone/>
            </a:pPr>
          </a:p>
          <a:p>
            <a:pPr marL="0" lvl="0" indent="0" algn="l" rtl="0">
              <a:spcBef>
                <a:spcPts val="0"/>
              </a:spcBef>
              <a:spcAft>
                <a:spcPts val="0"/>
              </a:spcAft>
              <a:buNone/>
            </a:pPr>
            <a:r>
              <a:rPr lang="en-US"/>
              <a:t>Opencv has two packages (opencv-python and opencv-contrib-python). </a:t>
            </a:r>
            <a:endParaRPr lang="en-US"/>
          </a:p>
          <a:p>
            <a:pPr marL="0" lvl="0" indent="0" algn="l" rtl="0">
              <a:spcBef>
                <a:spcPts val="0"/>
              </a:spcBef>
              <a:spcAft>
                <a:spcPts val="0"/>
              </a:spcAft>
              <a:buNone/>
            </a:pPr>
            <a:r>
              <a:rPr lang="en-US"/>
              <a:t>Make sure to install the latter as that one have the contrib modules that we needed for our script to run.</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81d0b49be9_1_3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1d0b49be9_1_3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had two main choices when choosing the face recognition module that would suit our needs. </a:t>
            </a:r>
            <a:endParaRPr lang="en-US"/>
          </a:p>
          <a:p>
            <a:pPr marL="0" lvl="0" indent="0" algn="l" rtl="0">
              <a:spcBef>
                <a:spcPts val="0"/>
              </a:spcBef>
              <a:spcAft>
                <a:spcPts val="0"/>
              </a:spcAft>
              <a:buNone/>
            </a:pPr>
            <a:r>
              <a:rPr lang="en-US"/>
              <a:t>It was opencv with the haar_cascade function and face_recogntion module. </a:t>
            </a:r>
            <a:endParaRPr lang="en-US"/>
          </a:p>
          <a:p>
            <a:pPr marL="0" lvl="0" indent="0" algn="l" rtl="0">
              <a:spcBef>
                <a:spcPts val="0"/>
              </a:spcBef>
              <a:spcAft>
                <a:spcPts val="0"/>
              </a:spcAft>
              <a:buNone/>
            </a:pPr>
            <a:r>
              <a:rPr lang="en-US"/>
              <a:t>Both have their pros and cons but ultimately, our choice was either if we wanted a faster program or a more accurate one and we went with the accurate route.</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81d0b49be9_1_3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1d0b49be9_1_3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face recognition process pauses when sending alerts.</a:t>
            </a:r>
            <a:endParaRPr lang="en-US"/>
          </a:p>
          <a:p>
            <a:pPr marL="0" lvl="0" indent="0" algn="l" rtl="0">
              <a:spcBef>
                <a:spcPts val="0"/>
              </a:spcBef>
              <a:spcAft>
                <a:spcPts val="0"/>
              </a:spcAft>
              <a:buNone/>
            </a:pPr>
            <a:r>
              <a:rPr lang="en-US"/>
              <a:t>Before we apply the solution, when a foe is found, the alerting system runs in the major process. The face recognition had to pause and wait for the alerting process to finish. To solve this problem we implemented python multithreading module. By run alert system in separate threads, the major face recognition process runs without interference. This measure makes sure the face recognition system real-time.</a:t>
            </a:r>
            <a:endParaRPr lang="en-US"/>
          </a:p>
          <a:p>
            <a:pPr marL="0" lvl="0" indent="0" algn="l" rtl="0">
              <a:spcBef>
                <a:spcPts val="0"/>
              </a:spcBef>
              <a:spcAft>
                <a:spcPts val="0"/>
              </a:spcAft>
              <a:buNone/>
            </a:pPr>
            <a:r>
              <a:rPr lang="en-US"/>
              <a:t>The email alert that we had is getting blocked by the SAIT firewall. The only work around for this is to use our own phones as a hotspot so that it won’t use SAIT’s network.</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80d55105aa_0_1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0d55105aa_0_1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81d0b49be9_1_3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1d0b49be9_1_3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could improve the accuracy using other machine learning methods. MTCNN which uses tensorflow on its backend, would increase the accuracy of the program and the range of how far it can detect faces.  </a:t>
            </a:r>
            <a:endParaRPr lang="en-US"/>
          </a:p>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81d0b49be9_1_3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1d0b49be9_1_3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we can apply knowledge distillation to compress the current model and further reduce the model size using low bit quantization. Better hardware is another option to improve this project, while doing this project we were only using SAIT’s Toshiba laptop, which only has an i5, an integrated graphics card and the laptop's integrated camera. Doing this project with better hardware would have completely changed on how we approached our project. Instead of finding modules that could barely work on our machines, we could have expanded our search and used some of the GPU extensive modules that use machine learning to detect and recognize faces.</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80d55105aa_0_1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0d55105aa_0_1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80d55105aa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0d55105aa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80d55105aa_0_1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0d55105aa_0_1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80d55105aa_0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0d55105aa_0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80d55105aa_0_1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d55105aa_0_1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80d5510700_2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0d5510700_2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80d55105aa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0d55105aa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81d0b49be9_1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1d0b49be9_1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  The main goal of the project was to make a facial recognition system that can be run in a restricted room or area for surveillance and recording the information of accessed personnel.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Develop a 2 way authentication system with functions adding new users and verify users’ credentials.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just" rtl="0">
              <a:spcBef>
                <a:spcPts val="0"/>
              </a:spcBef>
              <a:spcAft>
                <a:spcPts val="0"/>
              </a:spcAft>
              <a:buNone/>
            </a:pPr>
            <a:r>
              <a:rPr lang="en-US"/>
              <a:t>•  Accuracy:</a:t>
            </a:r>
            <a:endParaRPr lang="en-US"/>
          </a:p>
          <a:p>
            <a:pPr marL="0" lvl="0" indent="0" algn="just" rtl="0">
              <a:spcBef>
                <a:spcPts val="0"/>
              </a:spcBef>
              <a:spcAft>
                <a:spcPts val="0"/>
              </a:spcAft>
              <a:buNone/>
            </a:pPr>
            <a:r>
              <a:rPr lang="en-US"/>
              <a:t>To achieve the necessary level of accuracy of facial recognition is challenging. Our goal is to distinguish the identity of who is exposed to the surveillance camera. The model utilized in this project has an accuracy rate of 99.38%.</a:t>
            </a:r>
            <a:endParaRPr lang="en-US"/>
          </a:p>
          <a:p>
            <a:pPr marL="0" lvl="0" indent="0" algn="just" rtl="0">
              <a:spcBef>
                <a:spcPts val="0"/>
              </a:spcBef>
              <a:spcAft>
                <a:spcPts val="0"/>
              </a:spcAft>
              <a:buNone/>
            </a:pPr>
            <a:r>
              <a:rPr lang="en-US"/>
              <a:t>•  Timing:</a:t>
            </a:r>
            <a:endParaRPr lang="en-US"/>
          </a:p>
          <a:p>
            <a:pPr marL="0" lvl="0" indent="0" algn="just" rtl="0">
              <a:spcBef>
                <a:spcPts val="0"/>
              </a:spcBef>
              <a:spcAft>
                <a:spcPts val="0"/>
              </a:spcAft>
              <a:buNone/>
            </a:pPr>
            <a:r>
              <a:rPr lang="en-US"/>
              <a:t>Our goal is to achieve real time processing of living streams captured by camera.</a:t>
            </a:r>
            <a:endParaRPr lang="en-US"/>
          </a:p>
          <a:p>
            <a:pPr marL="0" lvl="0" indent="0" algn="just" rtl="0">
              <a:spcBef>
                <a:spcPts val="0"/>
              </a:spcBef>
              <a:spcAft>
                <a:spcPts val="0"/>
              </a:spcAft>
              <a:buNone/>
            </a:pPr>
            <a:r>
              <a:rPr lang="en-US"/>
              <a:t>•  Security:</a:t>
            </a:r>
            <a:endParaRPr b="1">
              <a:solidFill>
                <a:srgbClr val="0000FF"/>
              </a:solidFill>
            </a:endParaRPr>
          </a:p>
          <a:p>
            <a:pPr marL="0" lvl="0" indent="0" algn="just" rtl="0">
              <a:spcBef>
                <a:spcPts val="0"/>
              </a:spcBef>
              <a:spcAft>
                <a:spcPts val="0"/>
              </a:spcAft>
              <a:buNone/>
            </a:pPr>
            <a:r>
              <a:rPr lang="en-US"/>
              <a:t>To avoid SQL injection attack, users input should be sanitized for the 2 way authentication system. Passwords should be hashed before they are stored in the database.  </a:t>
            </a:r>
            <a:endParaRPr lang="en-US"/>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81d0b49be9_1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1d0b49be9_1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Developed a face recognition system, with the function of automatically creating database tables and saving face features into the database. </a:t>
            </a:r>
            <a:endParaRPr lang="en-US"/>
          </a:p>
          <a:p>
            <a:pPr marL="0" lvl="0" indent="0" algn="l" rtl="0">
              <a:spcBef>
                <a:spcPts val="0"/>
              </a:spcBef>
              <a:spcAft>
                <a:spcPts val="0"/>
              </a:spcAft>
              <a:buNone/>
            </a:pPr>
            <a:r>
              <a:rPr lang="en-US"/>
              <a:t>The face_recognition model utilized in this project has an accuracy rate of 99.38%. </a:t>
            </a:r>
            <a:endParaRPr lang="en-US"/>
          </a:p>
          <a:p>
            <a:pPr marL="0" lvl="0" indent="0" algn="l" rtl="0">
              <a:spcBef>
                <a:spcPts val="0"/>
              </a:spcBef>
              <a:spcAft>
                <a:spcPts val="0"/>
              </a:spcAft>
              <a:buNone/>
            </a:pPr>
            <a:r>
              <a:rPr lang="en-US"/>
              <a:t>The python opencv model is able to capture 30 frames every second. </a:t>
            </a:r>
            <a:endParaRPr lang="en-US"/>
          </a:p>
          <a:p>
            <a:pPr marL="0" lvl="0" indent="0" algn="l" rtl="0">
              <a:spcBef>
                <a:spcPts val="0"/>
              </a:spcBef>
              <a:spcAft>
                <a:spcPts val="0"/>
              </a:spcAft>
              <a:buNone/>
            </a:pPr>
            <a:r>
              <a:rPr lang="en-US"/>
              <a:t>Our facial recognition processing speed reaches 6 frames every second. </a:t>
            </a:r>
            <a:endParaRPr lang="en-US"/>
          </a:p>
          <a:p>
            <a:pPr marL="0" lvl="0" indent="0" algn="l" rtl="0">
              <a:spcBef>
                <a:spcPts val="0"/>
              </a:spcBef>
              <a:spcAft>
                <a:spcPts val="0"/>
              </a:spcAft>
              <a:buNone/>
            </a:pPr>
            <a:r>
              <a:rPr lang="en-US"/>
              <a:t>For the 2 way authentication system, the input is properly sanitized and tested SQL injection proof. Passwords are properly hashed by sha512.</a:t>
            </a:r>
            <a:endParaRPr lang="en-US"/>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81d0b49be9_1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1d0b49be9_1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81d0b49be9_1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d0b49be9_1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Facial recognition technology (FRT) has emerged as an attractive solution to address many contemporary needs for identification and the verification of identity claims. It brings together the promise of other biometric systems, which attempt to tie identity to individually distinctive features of the body, and the more familiar functionality of visual surveillance systems.</a:t>
            </a:r>
            <a:endParaRPr lang="en-US"/>
          </a:p>
          <a:p>
            <a:pPr marL="0" lvl="0" indent="0" algn="just" rtl="0">
              <a:spcBef>
                <a:spcPts val="0"/>
              </a:spcBef>
              <a:spcAft>
                <a:spcPts val="0"/>
              </a:spcAft>
              <a:buNone/>
            </a:pPr>
            <a:r>
              <a:rPr lang="en-US"/>
              <a:t> </a:t>
            </a:r>
            <a:endParaRPr lang="en-US"/>
          </a:p>
          <a:p>
            <a:pPr marL="0" lvl="0" indent="0" algn="just" rtl="0">
              <a:spcBef>
                <a:spcPts val="0"/>
              </a:spcBef>
              <a:spcAft>
                <a:spcPts val="0"/>
              </a:spcAft>
              <a:buNone/>
            </a:pPr>
            <a:r>
              <a:rPr lang="en-US"/>
              <a:t>Facial recognition technology (FRT) allows the automatic identification of an individual by matching two or more faces from digital images. It does this by detecting and measuring various facial features, extracting these from the image and, in a second step, comparing them with features taken from other faces. </a:t>
            </a:r>
            <a:endParaRPr lang="en-US"/>
          </a:p>
          <a:p>
            <a:pPr marL="0" lvl="0" indent="0" algn="just" rtl="0">
              <a:spcBef>
                <a:spcPts val="0"/>
              </a:spcBef>
              <a:spcAft>
                <a:spcPts val="0"/>
              </a:spcAft>
              <a:buNone/>
            </a:pPr>
            <a:r>
              <a:rPr lang="en-US"/>
              <a:t> </a:t>
            </a:r>
            <a:endParaRPr lang="en-US"/>
          </a:p>
          <a:p>
            <a:pPr marL="0" lvl="0" indent="0" algn="just" rtl="0">
              <a:spcBef>
                <a:spcPts val="0"/>
              </a:spcBef>
              <a:spcAft>
                <a:spcPts val="0"/>
              </a:spcAft>
              <a:buNone/>
            </a:pPr>
            <a:r>
              <a:rPr lang="en-US"/>
              <a:t>Facial recognition refers to a multitude of technologies that can perform different tasks for different purposes. In this regard, a key distinction is whether facial recognition is used for verification or identification. </a:t>
            </a:r>
            <a:endParaRPr lang="en-US"/>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81d0b49be9_1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1d0b49be9_1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Identification means that the template of a person’s facial image is compared to many other templates stored in a database to find out if his or her image is stored there. Facial recognition can help verify personal identity.  It is a one to many comparison. If the person is not present In the database, It means we have never seen this person before. So you may either add them to the database or simply say that he/she is an unknown person. This can be used in applications like Surveillance, Attendance system etc.</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In this project, our real-time face recognition system (face_surveillance.py) is an example of utilizing identification technology. Identification is used based on facial images obtained from video cameras. For this purpose, the system first needs to detect if there is a face on the video footage. Faces on video footage are extracted and then compared against the features of facial images in the reference database to identify whether the person on the video footage is in the database of images. </a:t>
            </a:r>
            <a:endParaRPr sz="1000"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7.xml"/><Relationship Id="rId7" Type="http://schemas.openxmlformats.org/officeDocument/2006/relationships/hyperlink" Target="https://pypi.org/project/mtcnn/" TargetMode="External"/><Relationship Id="rId6" Type="http://schemas.openxmlformats.org/officeDocument/2006/relationships/hyperlink" Target="http://blog.dlib.net/2016/10/easily-create-high-quality-object.html" TargetMode="External"/><Relationship Id="rId5" Type="http://schemas.openxmlformats.org/officeDocument/2006/relationships/hyperlink" Target="https://www.learnopencv.com/face-detection-opencv-dlib-and-deep-learning-c-python/" TargetMode="External"/><Relationship Id="rId4" Type="http://schemas.openxmlformats.org/officeDocument/2006/relationships/hyperlink" Target="https://www.pyimagesearch.com/2018/06/18/face-recognition-with-opencv-python-and-deep-learning/" TargetMode="External"/><Relationship Id="rId3" Type="http://schemas.openxmlformats.org/officeDocument/2006/relationships/hyperlink" Target="https://medium.com/@ageitgey/machine-learning-is-fun-part-4-modern-face-recognition-with-deep-learning-c3cffc121d78" TargetMode="External"/><Relationship Id="rId2" Type="http://schemas.openxmlformats.org/officeDocument/2006/relationships/hyperlink" Target="http://www.csc.kth.se/~vahidk/papers/KazemiCVPR14.pdf" TargetMode="External"/><Relationship Id="rId1" Type="http://schemas.openxmlformats.org/officeDocument/2006/relationships/hyperlink" Target="https://github.com/ageitgey/face_recogni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29300"/>
            <a:ext cx="8520600" cy="118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solidFill>
                  <a:schemeClr val="accent4"/>
                </a:solidFill>
              </a:rPr>
              <a:t>Facial Recognition Project</a:t>
            </a:r>
            <a:endParaRPr b="1">
              <a:solidFill>
                <a:schemeClr val="accent4"/>
              </a:solidFill>
            </a:endParaRPr>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a:solidFill>
                  <a:schemeClr val="dk1"/>
                </a:solidFill>
              </a:rPr>
              <a:t>SAIT Information System Security program.</a:t>
            </a:r>
            <a:endParaRPr sz="2000" b="1">
              <a:solidFill>
                <a:schemeClr val="dk1"/>
              </a:solidFill>
            </a:endParaRPr>
          </a:p>
          <a:p>
            <a:pPr marL="0" lvl="0" indent="0" algn="ctr" rtl="0">
              <a:lnSpc>
                <a:spcPct val="115000"/>
              </a:lnSpc>
              <a:spcBef>
                <a:spcPts val="0"/>
              </a:spcBef>
              <a:spcAft>
                <a:spcPts val="0"/>
              </a:spcAft>
              <a:buNone/>
            </a:pPr>
            <a:r>
              <a:rPr lang="en-US" sz="2000" b="1">
                <a:solidFill>
                  <a:schemeClr val="accent4"/>
                </a:solidFill>
              </a:rPr>
              <a:t>Carl Vincent Saban	|	Monte Kang	|	Jun Wang</a:t>
            </a:r>
            <a:endParaRPr sz="20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12" name="Google Shape;112;p22"/>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Verification technology forms the base of the second authentication method of our 2 way authentication system. Facial Authentication is a form of biometric authentication that relies on the unique biological characteristics of an individual to verify that she is who she claims to be. The users are authenticated by verifying their faces as one credential to securely access their accounts.</a:t>
            </a:r>
            <a:endParaRPr sz="1600" b="1">
              <a:solidFill>
                <a:schemeClr val="dk1"/>
              </a:solidFill>
            </a:endParaRPr>
          </a:p>
        </p:txBody>
      </p:sp>
      <p:sp>
        <p:nvSpPr>
          <p:cNvPr id="113" name="Google Shape;113;p22"/>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Verification</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19" name="Google Shape;119;p23"/>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OpenCV (Open Source Computer Vision) is a library of programming functions for real-time computer vision. The face detection part of the project was made using an OpenCV Library  and python model face-recognition.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The OpenCV library proved to be flexible enough for the project as it can accurately detect a face in real time and highlight it by drawing a rectangle around the faces passing by. While faces are being detected, the application analyzes every video frame for face recognition.</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20" name="Google Shape;120;p23"/>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OpenCV</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26" name="Google Shape;126;p24"/>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works almost real-time on CPU.</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Simple Architecture.</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Detects faces at different scales.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Disadvantages: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The major drawback of this method is that it gives a lot of False predictions.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Doesn’t work on non-frontal images.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Doesn’t work under occlusion.</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27" name="Google Shape;127;p24"/>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OpenCV</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33" name="Google Shape;133;p25"/>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The face_recognition module was built using dlib’s state-of-the-art face recognition built with deep learning.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This model is based on pre-trained models, meaning that the software develops rules for identification of faces based on a database of facial images.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This was possible through the increase in the availability of facial images at higher quality and the increase in computing power to process large amounts of data.</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34" name="Google Shape;134;p25"/>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HoG Face Detector in Dlib (face_recognition)</a:t>
            </a:r>
            <a:endParaRPr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40" name="Google Shape;140;p26"/>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Works very well for frontal and slightly non-frontal faces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Works under small occlusion</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Easy to implement</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Disadvantages: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It does not detect small faces as it is trained for a minimum face size of 80×80.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The bounding box often excludes part of forehead and even part of chin.</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Does not work for side face and extreme non-frontal faces, like looking down or up.</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41" name="Google Shape;141;p26"/>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HoG Face Detector in Dlib (face_recognition)</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7"/>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Detail of the Project</a:t>
            </a:r>
            <a:endParaRPr sz="3600" b="1">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52" name="Google Shape;152;p28"/>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 OS:           		Ubuntu 19.10</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Equipment:   	Webcam installed on the laptop</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Language:     	Python 3.7</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•Database:		MySQL</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Python module:   OpenCV, Face_Recognition in Dlib</a:t>
            </a: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53" name="Google Shape;153;p28"/>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Operational and Environmental Requirements</a:t>
            </a:r>
            <a:endParaRPr b="1">
              <a:solidFill>
                <a:schemeClr val="dk1"/>
              </a:solidFill>
            </a:endParaRPr>
          </a:p>
        </p:txBody>
      </p:sp>
      <p:pic>
        <p:nvPicPr>
          <p:cNvPr id="154" name="Google Shape;154;p28"/>
          <p:cNvPicPr preferRelativeResize="0"/>
          <p:nvPr/>
        </p:nvPicPr>
        <p:blipFill>
          <a:blip r:embed="rId1"/>
          <a:stretch>
            <a:fillRect/>
          </a:stretch>
        </p:blipFill>
        <p:spPr>
          <a:xfrm>
            <a:off x="1599775" y="3715150"/>
            <a:ext cx="5734050"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60" name="Google Shape;160;p29"/>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a:t>
            </a:r>
            <a:endParaRPr sz="1600" b="1">
              <a:solidFill>
                <a:schemeClr val="dk1"/>
              </a:solidFill>
            </a:endParaRPr>
          </a:p>
        </p:txBody>
      </p:sp>
      <p:sp>
        <p:nvSpPr>
          <p:cNvPr id="161" name="Google Shape;161;p29"/>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Main Structure </a:t>
            </a:r>
            <a:endParaRPr b="1">
              <a:solidFill>
                <a:schemeClr val="dk1"/>
              </a:solidFill>
            </a:endParaRPr>
          </a:p>
        </p:txBody>
      </p:sp>
      <p:pic>
        <p:nvPicPr>
          <p:cNvPr id="162" name="Google Shape;162;p29"/>
          <p:cNvPicPr preferRelativeResize="0"/>
          <p:nvPr/>
        </p:nvPicPr>
        <p:blipFill>
          <a:blip r:embed="rId1"/>
          <a:stretch>
            <a:fillRect/>
          </a:stretch>
        </p:blipFill>
        <p:spPr>
          <a:xfrm>
            <a:off x="883625" y="1513125"/>
            <a:ext cx="7254250" cy="289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68" name="Google Shape;168;p30"/>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We created 5 Mysql tables (face, check_table, unknown, users, usergroups) in iss database.  There are three to six fields depending on the purpose of the table. </a:t>
            </a: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69" name="Google Shape;169;p30"/>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Database</a:t>
            </a:r>
            <a:endParaRPr b="1">
              <a:solidFill>
                <a:schemeClr val="dk1"/>
              </a:solidFill>
            </a:endParaRPr>
          </a:p>
        </p:txBody>
      </p:sp>
      <p:pic>
        <p:nvPicPr>
          <p:cNvPr id="170" name="Google Shape;170;p30"/>
          <p:cNvPicPr preferRelativeResize="0"/>
          <p:nvPr/>
        </p:nvPicPr>
        <p:blipFill rotWithShape="1">
          <a:blip r:embed="rId1"/>
          <a:srcRect b="48030"/>
          <a:stretch>
            <a:fillRect/>
          </a:stretch>
        </p:blipFill>
        <p:spPr>
          <a:xfrm>
            <a:off x="2192020" y="2585720"/>
            <a:ext cx="5105400" cy="182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76" name="Google Shape;176;p31"/>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77" name="Google Shape;177;p31"/>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IFF function</a:t>
            </a:r>
            <a:endParaRPr b="1">
              <a:solidFill>
                <a:schemeClr val="dk1"/>
              </a:solidFill>
            </a:endParaRPr>
          </a:p>
        </p:txBody>
      </p:sp>
      <p:pic>
        <p:nvPicPr>
          <p:cNvPr id="178" name="Google Shape;178;p31"/>
          <p:cNvPicPr preferRelativeResize="0"/>
          <p:nvPr/>
        </p:nvPicPr>
        <p:blipFill>
          <a:blip r:embed="rId1"/>
          <a:stretch>
            <a:fillRect/>
          </a:stretch>
        </p:blipFill>
        <p:spPr>
          <a:xfrm>
            <a:off x="1225863" y="1921079"/>
            <a:ext cx="6692275" cy="208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4"/>
                </a:solidFill>
              </a:rPr>
              <a:t>AGENDA</a:t>
            </a:r>
            <a:endParaRPr b="1">
              <a:solidFill>
                <a:schemeClr val="accent4"/>
              </a:solidFill>
            </a:endParaRPr>
          </a:p>
        </p:txBody>
      </p:sp>
      <p:sp>
        <p:nvSpPr>
          <p:cNvPr id="61" name="Google Shape;61;p14"/>
          <p:cNvSpPr txBox="1"/>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US" sz="2000" b="1">
                <a:solidFill>
                  <a:srgbClr val="FFFFFF"/>
                </a:solidFill>
              </a:rPr>
              <a:t>Introduction</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Facial Recognition Technology</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Detail of the Project</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Problems and Solutions</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Ways to improve the project</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DEMO TIME</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Q&amp;A.</a:t>
            </a:r>
            <a:endParaRPr sz="20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84" name="Google Shape;184;p32"/>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rPr>
              <a:t>• Playing alarm thread</a:t>
            </a: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r>
              <a:rPr lang="en-US" sz="1600" b="1">
                <a:solidFill>
                  <a:schemeClr val="dk1"/>
                </a:solidFill>
              </a:rPr>
              <a:t>• alerting email</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85" name="Google Shape;185;p32"/>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Alerting functions</a:t>
            </a:r>
            <a:endParaRPr b="1">
              <a:solidFill>
                <a:schemeClr val="dk1"/>
              </a:solidFill>
            </a:endParaRPr>
          </a:p>
        </p:txBody>
      </p:sp>
      <p:pic>
        <p:nvPicPr>
          <p:cNvPr id="186" name="Google Shape;186;p32"/>
          <p:cNvPicPr preferRelativeResize="0"/>
          <p:nvPr/>
        </p:nvPicPr>
        <p:blipFill rotWithShape="1">
          <a:blip r:embed="rId1"/>
          <a:srcRect l="27525"/>
          <a:stretch>
            <a:fillRect/>
          </a:stretch>
        </p:blipFill>
        <p:spPr>
          <a:xfrm>
            <a:off x="574525" y="1840838"/>
            <a:ext cx="5995642" cy="934475"/>
          </a:xfrm>
          <a:prstGeom prst="rect">
            <a:avLst/>
          </a:prstGeom>
          <a:noFill/>
          <a:ln>
            <a:noFill/>
          </a:ln>
        </p:spPr>
      </p:pic>
      <p:pic>
        <p:nvPicPr>
          <p:cNvPr id="187" name="Google Shape;187;p32"/>
          <p:cNvPicPr preferRelativeResize="0"/>
          <p:nvPr/>
        </p:nvPicPr>
        <p:blipFill rotWithShape="1">
          <a:blip r:embed="rId2"/>
          <a:srcRect l="29964" r="898"/>
          <a:stretch>
            <a:fillRect/>
          </a:stretch>
        </p:blipFill>
        <p:spPr>
          <a:xfrm>
            <a:off x="574525" y="3511050"/>
            <a:ext cx="7301950" cy="754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93" name="Google Shape;193;p33"/>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94" name="Google Shape;194;p33"/>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Sign up</a:t>
            </a:r>
            <a:endParaRPr b="1">
              <a:solidFill>
                <a:schemeClr val="dk1"/>
              </a:solidFill>
            </a:endParaRPr>
          </a:p>
        </p:txBody>
      </p:sp>
      <p:pic>
        <p:nvPicPr>
          <p:cNvPr id="195" name="Google Shape;195;p33"/>
          <p:cNvPicPr preferRelativeResize="0"/>
          <p:nvPr/>
        </p:nvPicPr>
        <p:blipFill rotWithShape="1">
          <a:blip r:embed="rId1"/>
          <a:srcRect t="9378" b="6588"/>
          <a:stretch>
            <a:fillRect/>
          </a:stretch>
        </p:blipFill>
        <p:spPr>
          <a:xfrm>
            <a:off x="2781162" y="1494238"/>
            <a:ext cx="3581675" cy="293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201" name="Google Shape;201;p34"/>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02" name="Google Shape;202;p34"/>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Sign in</a:t>
            </a:r>
            <a:endParaRPr b="1">
              <a:solidFill>
                <a:schemeClr val="dk1"/>
              </a:solidFill>
            </a:endParaRPr>
          </a:p>
        </p:txBody>
      </p:sp>
      <p:pic>
        <p:nvPicPr>
          <p:cNvPr id="203" name="Google Shape;203;p34"/>
          <p:cNvPicPr preferRelativeResize="0"/>
          <p:nvPr/>
        </p:nvPicPr>
        <p:blipFill rotWithShape="1">
          <a:blip r:embed="rId1"/>
          <a:srcRect t="8450"/>
          <a:stretch>
            <a:fillRect/>
          </a:stretch>
        </p:blipFill>
        <p:spPr>
          <a:xfrm>
            <a:off x="1289313" y="1477263"/>
            <a:ext cx="6565375" cy="296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5"/>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Problems and Solutions</a:t>
            </a:r>
            <a:endParaRPr sz="3600" b="1">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14" name="Google Shape;214;p36"/>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Opencv doesn’t work with environments that is written in Qt. </a:t>
            </a:r>
            <a:br>
              <a:rPr lang="en-US" sz="1600" b="1">
                <a:solidFill>
                  <a:schemeClr val="dk1"/>
                </a:solidFill>
              </a:rPr>
            </a:br>
            <a:r>
              <a:rPr lang="en-US" sz="1600" b="1">
                <a:solidFill>
                  <a:schemeClr val="dk1"/>
                </a:solidFill>
              </a:rPr>
              <a:t>An example of that is Kde plasma desktop environment.</a:t>
            </a:r>
            <a:endParaRPr sz="1600" b="1">
              <a:solidFill>
                <a:schemeClr val="dk1"/>
              </a:solidFill>
            </a:endParaRPr>
          </a:p>
          <a:p>
            <a:pPr marL="914400" lvl="1" indent="-304800" algn="l" rtl="0">
              <a:lnSpc>
                <a:spcPct val="150000"/>
              </a:lnSpc>
              <a:spcBef>
                <a:spcPts val="0"/>
              </a:spcBef>
              <a:spcAft>
                <a:spcPts val="0"/>
              </a:spcAft>
              <a:buClr>
                <a:schemeClr val="dk1"/>
              </a:buClr>
              <a:buSzPts val="1200"/>
              <a:buChar char="○"/>
            </a:pPr>
            <a:r>
              <a:rPr lang="en-US" sz="1600" b="1">
                <a:solidFill>
                  <a:schemeClr val="dk1"/>
                </a:solidFill>
              </a:rPr>
              <a:t>Only solution is to use operating system that uses GTK environment </a:t>
            </a:r>
            <a:endParaRPr sz="1600" b="1">
              <a:solidFill>
                <a:schemeClr val="dk1"/>
              </a:solidFill>
            </a:endParaRPr>
          </a:p>
          <a:p>
            <a:pPr marL="914400" lvl="0" indent="0" algn="l" rtl="0">
              <a:lnSpc>
                <a:spcPct val="150000"/>
              </a:lnSpc>
              <a:spcBef>
                <a:spcPts val="0"/>
              </a:spcBef>
              <a:spcAft>
                <a:spcPts val="0"/>
              </a:spcAft>
              <a:buNone/>
            </a:pPr>
            <a:r>
              <a:rPr lang="en-US" sz="1600" b="1">
                <a:solidFill>
                  <a:schemeClr val="dk1"/>
                </a:solidFill>
              </a:rPr>
              <a:t>i.e Ubuntu gnome environment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Opencv has two packages (opencv-python and opencv-contrib-python). </a:t>
            </a:r>
            <a:br>
              <a:rPr lang="en-US" sz="1600" b="1">
                <a:solidFill>
                  <a:schemeClr val="dk1"/>
                </a:solidFill>
              </a:rPr>
            </a:br>
            <a:endParaRPr sz="1200" b="1">
              <a:solidFill>
                <a:schemeClr val="dk1"/>
              </a:solidFill>
            </a:endParaRPr>
          </a:p>
        </p:txBody>
      </p:sp>
      <p:sp>
        <p:nvSpPr>
          <p:cNvPr id="215" name="Google Shape;215;p36"/>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Using OpenCv</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21" name="Google Shape;221;p37"/>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600" b="1">
              <a:solidFill>
                <a:schemeClr val="dk1"/>
              </a:solidFill>
            </a:endParaRPr>
          </a:p>
          <a:p>
            <a:pPr marL="1371600" lvl="0" indent="457200" algn="l" rtl="0">
              <a:lnSpc>
                <a:spcPct val="150000"/>
              </a:lnSpc>
              <a:spcBef>
                <a:spcPts val="0"/>
              </a:spcBef>
              <a:spcAft>
                <a:spcPts val="0"/>
              </a:spcAft>
              <a:buNone/>
            </a:pPr>
            <a:r>
              <a:rPr lang="en-US" sz="1600" b="1">
                <a:solidFill>
                  <a:schemeClr val="dk1"/>
                </a:solidFill>
              </a:rPr>
              <a:t>OpenCV with Haar_Cascade vs. Face_Recognition</a:t>
            </a:r>
            <a:endParaRPr sz="1600" b="1">
              <a:solidFill>
                <a:schemeClr val="dk1"/>
              </a:solidFill>
            </a:endParaRPr>
          </a:p>
        </p:txBody>
      </p:sp>
      <p:sp>
        <p:nvSpPr>
          <p:cNvPr id="222" name="Google Shape;222;p37"/>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Choosing the face recognition module.</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pic>
        <p:nvPicPr>
          <p:cNvPr id="223" name="Google Shape;223;p37"/>
          <p:cNvPicPr preferRelativeResize="0"/>
          <p:nvPr/>
        </p:nvPicPr>
        <p:blipFill>
          <a:blip r:embed="rId1"/>
          <a:stretch>
            <a:fillRect/>
          </a:stretch>
        </p:blipFill>
        <p:spPr>
          <a:xfrm>
            <a:off x="4572000" y="2332975"/>
            <a:ext cx="3261525" cy="1959450"/>
          </a:xfrm>
          <a:prstGeom prst="rect">
            <a:avLst/>
          </a:prstGeom>
          <a:noFill/>
          <a:ln>
            <a:noFill/>
          </a:ln>
        </p:spPr>
      </p:pic>
      <p:pic>
        <p:nvPicPr>
          <p:cNvPr id="224" name="Google Shape;224;p37"/>
          <p:cNvPicPr preferRelativeResize="0"/>
          <p:nvPr/>
        </p:nvPicPr>
        <p:blipFill>
          <a:blip r:embed="rId2"/>
          <a:stretch>
            <a:fillRect/>
          </a:stretch>
        </p:blipFill>
        <p:spPr>
          <a:xfrm>
            <a:off x="1117500" y="2332975"/>
            <a:ext cx="3349591" cy="195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30" name="Google Shape;230;p38"/>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The face recognition process pauses when sending alerts.</a:t>
            </a:r>
            <a:endParaRPr sz="1600" b="1">
              <a:solidFill>
                <a:schemeClr val="dk1"/>
              </a:solidFill>
            </a:endParaRPr>
          </a:p>
          <a:p>
            <a:pPr marL="457200" lvl="0" indent="0" algn="l" rtl="0">
              <a:lnSpc>
                <a:spcPct val="150000"/>
              </a:lnSpc>
              <a:spcBef>
                <a:spcPts val="0"/>
              </a:spcBef>
              <a:spcAft>
                <a:spcPts val="0"/>
              </a:spcAft>
              <a:buNone/>
            </a:pPr>
            <a:r>
              <a:rPr lang="en-US" sz="1600" b="1">
                <a:solidFill>
                  <a:schemeClr val="dk1"/>
                </a:solidFill>
              </a:rPr>
              <a:t>• Before we apply the solution, when a foe is found, the alerting system runs in the major process. The face recognition had to pause and wait for the alerting process to finish. To solve this problem we implemented python multithreading module. By run alert system in separate threads, the major face recognition process runs without interference. This measure makes sure the face recognition system real-time.</a:t>
            </a:r>
            <a:endParaRPr sz="1600" b="1">
              <a:solidFill>
                <a:schemeClr val="dk1"/>
              </a:solidFill>
            </a:endParaRPr>
          </a:p>
          <a:p>
            <a:pPr marL="457200" lvl="0" indent="0" algn="l" rtl="0">
              <a:lnSpc>
                <a:spcPct val="150000"/>
              </a:lnSpc>
              <a:spcBef>
                <a:spcPts val="0"/>
              </a:spcBef>
              <a:spcAft>
                <a:spcPts val="0"/>
              </a:spcAft>
              <a:buNone/>
            </a:pPr>
            <a:r>
              <a:rPr lang="en-US" sz="1600" b="1">
                <a:solidFill>
                  <a:schemeClr val="dk1"/>
                </a:solidFill>
              </a:rPr>
              <a:t>• The email alert that we had is getting blocked by the SAIT firewall. we use our own phones hotspot so that it won’t use SAIT’s network.</a:t>
            </a:r>
            <a:endParaRPr sz="1600">
              <a:solidFill>
                <a:srgbClr val="DCDDDE"/>
              </a:solidFill>
            </a:endParaRPr>
          </a:p>
          <a:p>
            <a:pPr marL="45720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31" name="Google Shape;231;p38"/>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Implementing the alerts.</a:t>
            </a:r>
            <a:endParaRPr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39"/>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Ways to improve the project</a:t>
            </a:r>
            <a:endParaRPr sz="3600" b="1">
              <a:solidFill>
                <a:schemeClr val="accent4"/>
              </a:solidFill>
            </a:endParaRPr>
          </a:p>
          <a:p>
            <a:pPr marL="0" lvl="0" indent="0" algn="l" rtl="0">
              <a:spcBef>
                <a:spcPts val="0"/>
              </a:spcBef>
              <a:spcAft>
                <a:spcPts val="0"/>
              </a:spcAft>
              <a:buNone/>
            </a:pPr>
            <a:endParaRPr sz="3600" b="1">
              <a:solidFill>
                <a:schemeClr val="accent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Ways to improve the project</a:t>
            </a:r>
            <a:endParaRPr sz="1800" b="1">
              <a:solidFill>
                <a:schemeClr val="accent4"/>
              </a:solidFill>
            </a:endParaRPr>
          </a:p>
        </p:txBody>
      </p:sp>
      <p:sp>
        <p:nvSpPr>
          <p:cNvPr id="242" name="Google Shape;242;p40"/>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we could improve the accuracy using other machine learning methods. MTCNN which uses tensorflow on its backend, would increase the accuracy of the program and the range of how far it can detect faces.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Advantage:</a:t>
            </a:r>
            <a:endParaRPr sz="1600" b="1">
              <a:solidFill>
                <a:schemeClr val="dk1"/>
              </a:solidFill>
            </a:endParaRPr>
          </a:p>
          <a:p>
            <a:pPr marL="0" lvl="0" indent="0" algn="l" rtl="0">
              <a:lnSpc>
                <a:spcPct val="150000"/>
              </a:lnSpc>
              <a:spcBef>
                <a:spcPts val="0"/>
              </a:spcBef>
              <a:spcAft>
                <a:spcPts val="0"/>
              </a:spcAft>
              <a:buNone/>
            </a:pPr>
            <a:r>
              <a:rPr lang="en-US" sz="1400" b="1">
                <a:solidFill>
                  <a:schemeClr val="dk1"/>
                </a:solidFill>
              </a:rPr>
              <a:t>• </a:t>
            </a:r>
            <a:r>
              <a:rPr lang="en-US" sz="1600" b="1">
                <a:solidFill>
                  <a:schemeClr val="dk1"/>
                </a:solidFill>
              </a:rPr>
              <a:t>Can identify more faces than the other two.</a:t>
            </a:r>
            <a:endParaRPr sz="1600" b="1">
              <a:solidFill>
                <a:schemeClr val="dk1"/>
              </a:solidFill>
            </a:endParaRPr>
          </a:p>
          <a:p>
            <a:pPr marL="0" lvl="0" indent="0" algn="l" rtl="0">
              <a:lnSpc>
                <a:spcPct val="150000"/>
              </a:lnSpc>
              <a:spcBef>
                <a:spcPts val="0"/>
              </a:spcBef>
              <a:spcAft>
                <a:spcPts val="0"/>
              </a:spcAft>
              <a:buNone/>
            </a:pPr>
            <a:r>
              <a:rPr lang="en-US" sz="1400" b="1">
                <a:solidFill>
                  <a:schemeClr val="dk1"/>
                </a:solidFill>
              </a:rPr>
              <a:t>• </a:t>
            </a:r>
            <a:r>
              <a:rPr lang="en-US" sz="1600" b="1">
                <a:solidFill>
                  <a:schemeClr val="dk1"/>
                </a:solidFill>
              </a:rPr>
              <a:t>Can identify faces from a far.</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43" name="Google Shape;243;p40"/>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MTCNN module</a:t>
            </a:r>
            <a:endParaRPr b="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Ways to improve the project</a:t>
            </a:r>
            <a:endParaRPr sz="1800" b="1">
              <a:solidFill>
                <a:schemeClr val="accent4"/>
              </a:solidFill>
            </a:endParaRPr>
          </a:p>
        </p:txBody>
      </p:sp>
      <p:sp>
        <p:nvSpPr>
          <p:cNvPr id="249" name="Google Shape;249;p41"/>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We can apply knowledge distillation to compress the current model and further reduce the model size using low bit quantization. Better hardware is another option to improve this project, while doing this project we were only using SAIT’s Toshiba laptop, which only has an i5, an integrated graphics card and the laptop's integrated camera. Doing this project with better hardware would have completely changed on how we approached our project. Instead of finding modules that could barely work on our machines, we could have expanded our search and used some of the GPU extensive modules that use machine learning to detect and recognize faces.</a:t>
            </a:r>
            <a:endParaRPr sz="1600" b="1">
              <a:solidFill>
                <a:schemeClr val="dk1"/>
              </a:solidFill>
            </a:endParaRPr>
          </a:p>
        </p:txBody>
      </p:sp>
      <p:sp>
        <p:nvSpPr>
          <p:cNvPr id="250" name="Google Shape;250;p41"/>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Using better hardware</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Introduction</a:t>
            </a:r>
            <a:endParaRPr sz="36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42"/>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DEMO TIME</a:t>
            </a:r>
            <a:endParaRPr sz="3600" b="1">
              <a:solidFill>
                <a:schemeClr val="accent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4"/>
                </a:solidFill>
              </a:rPr>
              <a:t>DEMO TIME</a:t>
            </a:r>
            <a:endParaRPr b="1">
              <a:solidFill>
                <a:schemeClr val="accent4"/>
              </a:solidFill>
            </a:endParaRPr>
          </a:p>
          <a:p>
            <a:pPr marL="0" lvl="0" indent="0" algn="l" rtl="0">
              <a:spcBef>
                <a:spcPts val="0"/>
              </a:spcBef>
              <a:spcAft>
                <a:spcPts val="0"/>
              </a:spcAft>
              <a:buNone/>
            </a:pPr>
            <a:endParaRPr b="1">
              <a:solidFill>
                <a:schemeClr val="accent4"/>
              </a:solidFill>
            </a:endParaRPr>
          </a:p>
        </p:txBody>
      </p:sp>
      <p:sp>
        <p:nvSpPr>
          <p:cNvPr id="261" name="Google Shape;261;p43"/>
          <p:cNvSpPr txBox="1"/>
          <p:nvPr>
            <p:ph type="body" idx="1"/>
          </p:nvPr>
        </p:nvSpPr>
        <p:spPr>
          <a:xfrm>
            <a:off x="311700" y="12216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(1) Facial Recognition</a:t>
            </a:r>
            <a:endParaRPr b="1">
              <a:solidFill>
                <a:srgbClr val="FFFFFF"/>
              </a:solidFill>
            </a:endParaRPr>
          </a:p>
        </p:txBody>
      </p:sp>
      <p:sp>
        <p:nvSpPr>
          <p:cNvPr id="262" name="Google Shape;262;p43"/>
          <p:cNvSpPr txBox="1"/>
          <p:nvPr>
            <p:ph type="body" idx="1"/>
          </p:nvPr>
        </p:nvSpPr>
        <p:spPr>
          <a:xfrm>
            <a:off x="311700" y="2086450"/>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(2) Logging Files</a:t>
            </a:r>
            <a:endParaRPr b="1">
              <a:solidFill>
                <a:srgbClr val="FFFFFF"/>
              </a:solidFill>
            </a:endParaRPr>
          </a:p>
        </p:txBody>
      </p:sp>
      <p:sp>
        <p:nvSpPr>
          <p:cNvPr id="263" name="Google Shape;263;p43"/>
          <p:cNvSpPr txBox="1"/>
          <p:nvPr>
            <p:ph type="body" idx="1"/>
          </p:nvPr>
        </p:nvSpPr>
        <p:spPr>
          <a:xfrm>
            <a:off x="311700" y="2933100"/>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(3) Log-in System with Authentication</a:t>
            </a:r>
            <a:endParaRPr b="1">
              <a:solidFill>
                <a:srgbClr val="FFFFFF"/>
              </a:solidFill>
            </a:endParaRPr>
          </a:p>
        </p:txBody>
      </p:sp>
      <p:sp>
        <p:nvSpPr>
          <p:cNvPr id="264" name="Google Shape;264;p43"/>
          <p:cNvSpPr txBox="1"/>
          <p:nvPr>
            <p:ph type="body" idx="1"/>
          </p:nvPr>
        </p:nvSpPr>
        <p:spPr>
          <a:xfrm>
            <a:off x="311700" y="37979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(4) Email</a:t>
            </a:r>
            <a:endParaRPr b="1">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44"/>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Q &amp; A</a:t>
            </a:r>
            <a:endParaRPr sz="3600" b="1">
              <a:solidFill>
                <a:schemeClr val="accent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p45"/>
          <p:cNvSpPr txBox="1"/>
          <p:nvPr>
            <p:ph type="ctrTitle"/>
          </p:nvPr>
        </p:nvSpPr>
        <p:spPr>
          <a:xfrm>
            <a:off x="0" y="2600900"/>
            <a:ext cx="91440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accent4"/>
                </a:solidFill>
              </a:rPr>
              <a:t>Thanks.</a:t>
            </a:r>
            <a:endParaRPr sz="3600" b="1">
              <a:solidFill>
                <a:schemeClr val="accent4"/>
              </a:solidFill>
            </a:endParaRPr>
          </a:p>
        </p:txBody>
      </p:sp>
      <p:sp>
        <p:nvSpPr>
          <p:cNvPr id="275" name="Google Shape;275;p45"/>
          <p:cNvSpPr txBox="1"/>
          <p:nvPr/>
        </p:nvSpPr>
        <p:spPr>
          <a:xfrm>
            <a:off x="0" y="1255500"/>
            <a:ext cx="9144000" cy="88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chemeClr val="accent4"/>
                </a:solidFill>
              </a:rPr>
              <a:t>Carl Vincent Saban	|	Monte Kang	|	Jun Wang</a:t>
            </a:r>
            <a:endParaRPr sz="1800" b="1">
              <a:solidFill>
                <a:schemeClr val="dk1"/>
              </a:solidFill>
            </a:endParaRPr>
          </a:p>
        </p:txBody>
      </p:sp>
      <p:sp>
        <p:nvSpPr>
          <p:cNvPr id="276" name="Google Shape;276;p45"/>
          <p:cNvSpPr txBox="1"/>
          <p:nvPr/>
        </p:nvSpPr>
        <p:spPr>
          <a:xfrm>
            <a:off x="0" y="457200"/>
            <a:ext cx="9144000" cy="79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dk1"/>
                </a:solidFill>
              </a:rPr>
              <a:t>Facial Recognition Project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46"/>
          <p:cNvSpPr txBox="1"/>
          <p:nvPr/>
        </p:nvSpPr>
        <p:spPr>
          <a:xfrm>
            <a:off x="596350" y="1759225"/>
            <a:ext cx="8353500" cy="3026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u="sng">
                <a:solidFill>
                  <a:schemeClr val="hlink"/>
                </a:solidFill>
                <a:hlinkClick r:id="rId1"/>
              </a:rPr>
              <a:t>https://github.com/ageitgey/face_recognition</a:t>
            </a:r>
            <a:endParaRPr sz="1200"/>
          </a:p>
          <a:p>
            <a:pPr marL="0" lvl="0" indent="0" algn="l" rtl="0">
              <a:lnSpc>
                <a:spcPct val="200000"/>
              </a:lnSpc>
              <a:spcBef>
                <a:spcPts val="0"/>
              </a:spcBef>
              <a:spcAft>
                <a:spcPts val="0"/>
              </a:spcAft>
              <a:buNone/>
            </a:pPr>
            <a:r>
              <a:rPr lang="en-US" sz="1200" u="sng">
                <a:solidFill>
                  <a:schemeClr val="hlink"/>
                </a:solidFill>
                <a:hlinkClick r:id="rId2"/>
              </a:rPr>
              <a:t>http://www.csc.kth.se/~vahidk/papers/KazemiCVPR14.pdf</a:t>
            </a:r>
            <a:endParaRPr sz="1200"/>
          </a:p>
          <a:p>
            <a:pPr marL="0" lvl="0" indent="0" algn="l" rtl="0">
              <a:lnSpc>
                <a:spcPct val="200000"/>
              </a:lnSpc>
              <a:spcBef>
                <a:spcPts val="0"/>
              </a:spcBef>
              <a:spcAft>
                <a:spcPts val="0"/>
              </a:spcAft>
              <a:buNone/>
            </a:pPr>
            <a:r>
              <a:rPr lang="en-US" sz="1200" u="sng">
                <a:solidFill>
                  <a:schemeClr val="hlink"/>
                </a:solidFill>
                <a:hlinkClick r:id="rId3"/>
              </a:rPr>
              <a:t>https://medium.com/@ageitgey/machine-learning-is-fun-part-4-modern-face-recognition-with-deep-learning-c3cffc121d78</a:t>
            </a:r>
            <a:endParaRPr sz="1200"/>
          </a:p>
          <a:p>
            <a:pPr marL="0" lvl="0" indent="0" algn="l" rtl="0">
              <a:lnSpc>
                <a:spcPct val="200000"/>
              </a:lnSpc>
              <a:spcBef>
                <a:spcPts val="0"/>
              </a:spcBef>
              <a:spcAft>
                <a:spcPts val="0"/>
              </a:spcAft>
              <a:buNone/>
            </a:pPr>
            <a:r>
              <a:rPr lang="en-US" sz="1200" u="sng">
                <a:solidFill>
                  <a:schemeClr val="hlink"/>
                </a:solidFill>
                <a:hlinkClick r:id="rId4"/>
              </a:rPr>
              <a:t>https://www.pyimagesearch.com/2018/06/18/face-recognition-with-opencv-python-and-deep-learning/</a:t>
            </a:r>
            <a:endParaRPr sz="1200"/>
          </a:p>
          <a:p>
            <a:pPr marL="0" lvl="0" indent="0" algn="l" rtl="0">
              <a:lnSpc>
                <a:spcPct val="200000"/>
              </a:lnSpc>
              <a:spcBef>
                <a:spcPts val="0"/>
              </a:spcBef>
              <a:spcAft>
                <a:spcPts val="0"/>
              </a:spcAft>
              <a:buNone/>
            </a:pPr>
            <a:r>
              <a:rPr lang="en-US" sz="1200" u="sng">
                <a:solidFill>
                  <a:schemeClr val="hlink"/>
                </a:solidFill>
                <a:hlinkClick r:id="rId5"/>
              </a:rPr>
              <a:t>https://www.learnopencv.com/face-detection-opencv-dlib-and-deep-learning-c-python/</a:t>
            </a:r>
            <a:endParaRPr sz="1200"/>
          </a:p>
          <a:p>
            <a:pPr marL="0" lvl="0" indent="0" algn="l" rtl="0">
              <a:lnSpc>
                <a:spcPct val="200000"/>
              </a:lnSpc>
              <a:spcBef>
                <a:spcPts val="0"/>
              </a:spcBef>
              <a:spcAft>
                <a:spcPts val="0"/>
              </a:spcAft>
              <a:buNone/>
            </a:pPr>
            <a:r>
              <a:rPr lang="en-US" sz="1200" u="sng">
                <a:solidFill>
                  <a:schemeClr val="hlink"/>
                </a:solidFill>
                <a:hlinkClick r:id="rId6"/>
              </a:rPr>
              <a:t>http://blog.dlib.net/2016/10/easily-create-high-quality-object.html</a:t>
            </a:r>
            <a:endParaRPr sz="1200"/>
          </a:p>
          <a:p>
            <a:pPr marL="0" lvl="0" indent="0" algn="l" rtl="0">
              <a:lnSpc>
                <a:spcPct val="200000"/>
              </a:lnSpc>
              <a:spcBef>
                <a:spcPts val="0"/>
              </a:spcBef>
              <a:spcAft>
                <a:spcPts val="0"/>
              </a:spcAft>
              <a:buNone/>
            </a:pPr>
            <a:r>
              <a:rPr lang="en-US" sz="1200" u="sng">
                <a:solidFill>
                  <a:schemeClr val="hlink"/>
                </a:solidFill>
                <a:hlinkClick r:id="rId7"/>
              </a:rPr>
              <a:t>https://pypi.org/project/mtcnn/</a:t>
            </a:r>
            <a:endParaRPr sz="1200"/>
          </a:p>
        </p:txBody>
      </p:sp>
      <p:sp>
        <p:nvSpPr>
          <p:cNvPr id="282" name="Google Shape;282;p46"/>
          <p:cNvSpPr txBox="1"/>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b="1">
                <a:solidFill>
                  <a:schemeClr val="accent4"/>
                </a:solidFill>
              </a:rPr>
              <a:t>REFERENCE</a:t>
            </a:r>
            <a:endParaRPr sz="36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72" name="Google Shape;72;p16"/>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rgbClr val="FFFFFF"/>
                </a:solidFill>
              </a:rPr>
              <a:t>• Build a facial recognition system with IFF functionality (system is able to differentiate between friends and foes), it scans faces of all users who access the system and add them to a database (only new faces should be added to the database), should have logging system (who accesses the system, times, new records in the database), and finally it should alert the user when a “foe” is detected. </a:t>
            </a: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a:p>
            <a:pPr marL="0" lvl="0" indent="0" algn="l" rtl="0">
              <a:lnSpc>
                <a:spcPct val="150000"/>
              </a:lnSpc>
              <a:spcBef>
                <a:spcPts val="0"/>
              </a:spcBef>
              <a:spcAft>
                <a:spcPts val="0"/>
              </a:spcAft>
              <a:buNone/>
            </a:pPr>
            <a:r>
              <a:rPr lang="en-US" sz="1600" b="1">
                <a:solidFill>
                  <a:srgbClr val="FFFFFF"/>
                </a:solidFill>
              </a:rPr>
              <a:t>• Build a two way authentication system: using username/password as the first way of authentication and biometric facial feature as the second way of authentication.  </a:t>
            </a: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p:txBody>
      </p:sp>
      <p:sp>
        <p:nvSpPr>
          <p:cNvPr id="73" name="Google Shape;73;p16"/>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What is our project?</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79" name="Google Shape;79;p17"/>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The main goal of the project was to make a facial recognition system that can be run in a restricted room or area for surveillance and recording the information of accessed personnel.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Develop a 2 way authentication system with functions adding new users and verify users’ credentials.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Accuracy | Timing |  Security</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80" name="Google Shape;80;p17"/>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Goal for the project</a:t>
            </a:r>
            <a:endParaRPr b="1">
              <a:solidFill>
                <a:schemeClr val="dk1"/>
              </a:solidFill>
            </a:endParaRPr>
          </a:p>
          <a:p>
            <a:pPr marL="0" lvl="0" indent="0" algn="l" rtl="0">
              <a:lnSpc>
                <a:spcPct val="150000"/>
              </a:lnSpc>
              <a:spcBef>
                <a:spcPts val="0"/>
              </a:spcBef>
              <a:spcAft>
                <a:spcPts val="0"/>
              </a:spcAft>
              <a:buNone/>
            </a:pPr>
            <a:endParaRPr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86" name="Google Shape;86;p18"/>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Developed a face recognition system, with the function of automatically creating database tables and saving face features into the database. </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accuracy rate of 99.38%. </a:t>
            </a:r>
            <a:endParaRPr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2 way authentication system with password and facial recognition</a:t>
            </a:r>
            <a:endParaRPr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87" name="Google Shape;87;p18"/>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Achievement from the project</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Facial Recognition Technology</a:t>
            </a:r>
            <a:endParaRPr sz="3600"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98" name="Google Shape;98;p20"/>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Facial recognition technology (FRT) has emerged as an attractive solution to address many contemporary needs for identification and the verification of identity claims.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Facial recognition technology (FRT) allows the automatic identification of an individual by matching two or more faces from digital images.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Facial recognition refers to a multitude of technologies that can perform different tasks for different purposes. In this regard, a key distinction is whether facial recognition is used for verification or identification.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99" name="Google Shape;99;p20"/>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Facial Recognition Technology</a:t>
            </a:r>
            <a:endParaRPr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05" name="Google Shape;105;p21"/>
          <p:cNvSpPr txBox="1"/>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rPr>
              <a:t>Identification means that the template of a person’s facial image is compared to many other templates stored in a database to find out if his or her image is stored there. Facial recognition can help verify personal identity.</a:t>
            </a:r>
            <a:endParaRPr sz="1600" b="1">
              <a:solidFill>
                <a:schemeClr val="dk1"/>
              </a:solidFill>
            </a:endParaRPr>
          </a:p>
          <a:p>
            <a:pPr marL="0" lvl="0" indent="0" algn="l" rtl="0">
              <a:lnSpc>
                <a:spcPct val="150000"/>
              </a:lnSpc>
              <a:spcBef>
                <a:spcPts val="1600"/>
              </a:spcBef>
              <a:spcAft>
                <a:spcPts val="0"/>
              </a:spcAft>
              <a:buNone/>
            </a:pPr>
            <a:r>
              <a:rPr lang="en-US" sz="1600" b="1">
                <a:solidFill>
                  <a:schemeClr val="dk1"/>
                </a:solidFill>
              </a:rPr>
              <a:t>In this project, our real-time face recognition system (face_surveillance.py) is an example of utilizing identification technology. Identification is used based on facial images obtained from video cameras.</a:t>
            </a: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lnSpc>
                <a:spcPct val="150000"/>
              </a:lnSpc>
              <a:spcBef>
                <a:spcPts val="1600"/>
              </a:spcBef>
              <a:spcAft>
                <a:spcPts val="0"/>
              </a:spcAft>
              <a:buNone/>
            </a:pPr>
            <a:endParaRPr sz="14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06" name="Google Shape;106;p21"/>
          <p:cNvSpPr txBox="1"/>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a:solidFill>
                  <a:schemeClr val="dk1"/>
                </a:solidFill>
              </a:rPr>
              <a:t>Identification</a:t>
            </a:r>
            <a:endParaRPr b="1">
              <a:solidFill>
                <a:schemeClr val="dk1"/>
              </a:solidFill>
            </a:endParaRPr>
          </a:p>
          <a:p>
            <a:pPr marL="0" lvl="0" indent="0" algn="ctr" rtl="0">
              <a:lnSpc>
                <a:spcPct val="150000"/>
              </a:lnSpc>
              <a:spcBef>
                <a:spcPts val="0"/>
              </a:spcBef>
              <a:spcAft>
                <a:spcPts val="0"/>
              </a:spcAft>
              <a:buNone/>
            </a:pPr>
            <a:endParaRPr b="1">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8231</Words>
  <Application>WPS Presentation</Application>
  <PresentationFormat/>
  <Paragraphs>288</Paragraphs>
  <Slides>34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Arial</vt:lpstr>
      <vt:lpstr>SimSun</vt:lpstr>
      <vt:lpstr>Wingdings</vt:lpstr>
      <vt:lpstr>Arial</vt:lpstr>
      <vt:lpstr>DejaVu Sans</vt:lpstr>
      <vt:lpstr>Abyssinica SIL</vt:lpstr>
      <vt:lpstr>微软雅黑</vt:lpstr>
      <vt:lpstr>Droid Sans Fallback</vt:lpstr>
      <vt:lpstr>Arial Unicode MS</vt:lpstr>
      <vt:lpstr>Simple Dark</vt:lpstr>
      <vt:lpstr>Facial Recognition Project</vt:lpstr>
      <vt:lpstr>AGENDA</vt:lpstr>
      <vt:lpstr>Introduction</vt:lpstr>
      <vt:lpstr>Introduction</vt:lpstr>
      <vt:lpstr>Introduction</vt:lpstr>
      <vt:lpstr>Introduction</vt:lpstr>
      <vt:lpstr>Facial Recognition Technology</vt:lpstr>
      <vt:lpstr>Facial Recognition Technology</vt:lpstr>
      <vt:lpstr>Facial Recognition Technology</vt:lpstr>
      <vt:lpstr>Facial Recognition Technology</vt:lpstr>
      <vt:lpstr>Facial Recognition Technology</vt:lpstr>
      <vt:lpstr>Facial Recognition Technology</vt:lpstr>
      <vt:lpstr>Facial Recognition Technology</vt:lpstr>
      <vt:lpstr>Facial Recognition Technology</vt:lpstr>
      <vt:lpstr>Detail of the Project</vt:lpstr>
      <vt:lpstr>Detail of the Project</vt:lpstr>
      <vt:lpstr>Detail of the Project</vt:lpstr>
      <vt:lpstr>Detail of the Project</vt:lpstr>
      <vt:lpstr>Detail of the Project</vt:lpstr>
      <vt:lpstr>Detail of the Project</vt:lpstr>
      <vt:lpstr>Detail of the Project</vt:lpstr>
      <vt:lpstr>Detail of the Project</vt:lpstr>
      <vt:lpstr>Problems and Solutions</vt:lpstr>
      <vt:lpstr>Problems and Solution</vt:lpstr>
      <vt:lpstr>Problems and Solution</vt:lpstr>
      <vt:lpstr>Problems and Solution</vt:lpstr>
      <vt:lpstr>Ways to improve the project</vt:lpstr>
      <vt:lpstr>Ways to improve the project</vt:lpstr>
      <vt:lpstr>Ways to improve the project</vt:lpstr>
      <vt:lpstr>DEMO TIME</vt:lpstr>
      <vt:lpstr>DEMO TIME</vt:lpstr>
      <vt:lpstr>Q &amp; A</vt:lpstr>
      <vt:lpstr>Thanks.</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Project</dc:title>
  <dc:creator/>
  <cp:lastModifiedBy>user</cp:lastModifiedBy>
  <cp:revision>1</cp:revision>
  <dcterms:created xsi:type="dcterms:W3CDTF">2020-04-15T17:39:06Z</dcterms:created>
  <dcterms:modified xsi:type="dcterms:W3CDTF">2020-04-15T17:39:06Z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1033-11.1.0.9080</vt:lpwstr>
  </property>
</Properties>
</file>